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7" r:id="rId7"/>
    <p:sldId id="266" r:id="rId8"/>
    <p:sldId id="265" r:id="rId9"/>
    <p:sldId id="268" r:id="rId10"/>
    <p:sldId id="264" r:id="rId11"/>
    <p:sldId id="272" r:id="rId12"/>
    <p:sldId id="273" r:id="rId13"/>
    <p:sldId id="260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62"/>
    <a:srgbClr val="7D839C"/>
    <a:srgbClr val="635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01" d="100"/>
          <a:sy n="101" d="100"/>
        </p:scale>
        <p:origin x="12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hu-HU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Idő management </a:t>
            </a:r>
          </a:p>
        </c:rich>
      </c:tx>
      <c:layout>
        <c:manualLayout>
          <c:xMode val="edge"/>
          <c:yMode val="edge"/>
          <c:x val="0.34259627010074811"/>
          <c:y val="3.891288986595782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181375077984396E-3"/>
          <c:y val="0.13792794815558471"/>
          <c:w val="0.69900133630278372"/>
          <c:h val="0.86207205184441527"/>
        </c:manualLayout>
      </c:layout>
      <c:pie3D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898-4B70-B637-ECF1DC55330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898-4B70-B637-ECF1DC55330B}"/>
              </c:ext>
            </c:extLst>
          </c:dPt>
          <c:dPt>
            <c:idx val="2"/>
            <c:bubble3D val="0"/>
            <c:explosion val="17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898-4B70-B637-ECF1DC55330B}"/>
              </c:ext>
            </c:extLst>
          </c:dPt>
          <c:dPt>
            <c:idx val="3"/>
            <c:bubble3D val="0"/>
            <c:explosion val="22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2898-4B70-B637-ECF1DC55330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Backend-oldali fejlesztés</c:v>
                </c:pt>
                <c:pt idx="1">
                  <c:v>Frontend-oldali fejlesztés</c:v>
                </c:pt>
                <c:pt idx="2">
                  <c:v>Dokumentáció és tesztelés</c:v>
                </c:pt>
                <c:pt idx="3">
                  <c:v>Adatbázis fejlesztés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2-46E9-AF62-98BC8693E80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193094813013602"/>
          <c:y val="6.1005926679624484E-2"/>
          <c:w val="0.28806914520886562"/>
          <c:h val="0.8788041233875841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4C3F6-1FED-4F79-920F-9A0117B782A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37EEB-386D-45A9-899C-285639AE56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661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732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8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5358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372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829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56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84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163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0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19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463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59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573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914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07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255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1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781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790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50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1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835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5BA6B-1CFA-4380-9A44-37CCE4E89026}" type="datetimeFigureOut">
              <a:rPr lang="hu-HU" smtClean="0"/>
              <a:t>2025. 03. 28.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90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airbnb.h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tripe.com/keys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alist house modern icon logo design Vector Image">
            <a:extLst>
              <a:ext uri="{FF2B5EF4-FFF2-40B4-BE49-F238E27FC236}">
                <a16:creationId xmlns:a16="http://schemas.microsoft.com/office/drawing/2014/main" id="{831540A7-7EEB-4D96-B280-0E8C9F321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13728" r="13783" b="23400"/>
          <a:stretch/>
        </p:blipFill>
        <p:spPr bwMode="auto">
          <a:xfrm flipH="1">
            <a:off x="1215736" y="1034056"/>
            <a:ext cx="2426836" cy="2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E080E2CD-2C2B-49E0-B561-14FDD0ED6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654" y="2605849"/>
            <a:ext cx="7766936" cy="1646302"/>
          </a:xfrm>
        </p:spPr>
        <p:txBody>
          <a:bodyPr/>
          <a:lstStyle/>
          <a:p>
            <a:pPr algn="ctr"/>
            <a:r>
              <a:rPr lang="hu-HU" sz="8800" b="1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</a:t>
            </a:r>
            <a:r>
              <a:rPr lang="hu-HU" sz="8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e</a:t>
            </a:r>
            <a:r>
              <a:rPr lang="hu-HU" sz="8800" b="1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Z</a:t>
            </a:r>
            <a:r>
              <a:rPr lang="hu-HU" sz="8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so</a:t>
            </a:r>
            <a:r>
              <a:rPr lang="hu-HU" sz="8800" b="1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B</a:t>
            </a:r>
            <a:r>
              <a:rPr lang="hu-HU" sz="8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</a:t>
            </a:r>
            <a:br>
              <a:rPr lang="hu-HU" dirty="0"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Szálláskereső weboldal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052415A-B9FE-48E7-BA1C-5CBEF144A4F6}"/>
              </a:ext>
            </a:extLst>
          </p:cNvPr>
          <p:cNvSpPr/>
          <p:nvPr/>
        </p:nvSpPr>
        <p:spPr>
          <a:xfrm>
            <a:off x="976745" y="5975222"/>
            <a:ext cx="8018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SZBI Szeged 2025, </a:t>
            </a:r>
            <a:r>
              <a:rPr lang="hu-HU" sz="2000" b="1" dirty="0" err="1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Rekötye</a:t>
            </a:r>
            <a:r>
              <a:rPr lang="hu-HU" sz="2000" b="1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Ádám </a:t>
            </a:r>
            <a:r>
              <a:rPr lang="hu-HU" sz="2000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| </a:t>
            </a:r>
            <a:r>
              <a:rPr lang="hu-HU" sz="2000" b="1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Masa Zsolt </a:t>
            </a:r>
            <a:r>
              <a:rPr lang="hu-HU" sz="2000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| </a:t>
            </a:r>
            <a:r>
              <a:rPr lang="hu-HU" sz="2000" b="1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Kiss Balázs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6153D5-7E40-4CDB-B6DC-2D5CE7C6A1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1" y="5948309"/>
            <a:ext cx="490184" cy="4924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9C4D45BB-5303-47D6-929C-8DF1CF4A19FF}"/>
              </a:ext>
            </a:extLst>
          </p:cNvPr>
          <p:cNvSpPr/>
          <p:nvPr/>
        </p:nvSpPr>
        <p:spPr>
          <a:xfrm>
            <a:off x="3642572" y="4148113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bg1"/>
                </a:solidFill>
                <a:highlight>
                  <a:srgbClr val="000000"/>
                </a:highlight>
              </a:rPr>
              <a:t>Szoftverfejlesztés és -tesztelés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2A37A2E0-12E0-4039-A83B-4BFE7ED5AA77}"/>
              </a:ext>
            </a:extLst>
          </p:cNvPr>
          <p:cNvSpPr/>
          <p:nvPr/>
        </p:nvSpPr>
        <p:spPr>
          <a:xfrm>
            <a:off x="1882825" y="6263442"/>
            <a:ext cx="1281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/>
              <a:t>506131203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14C1A18-0F73-40FE-AC8C-F8978883A8C5}"/>
              </a:ext>
            </a:extLst>
          </p:cNvPr>
          <p:cNvSpPr txBox="1"/>
          <p:nvPr/>
        </p:nvSpPr>
        <p:spPr>
          <a:xfrm>
            <a:off x="977460" y="6448108"/>
            <a:ext cx="5118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Készült a Szegedi Szent Benedek Technikum és Gimnázium Szegedi Tagintézmény 2025-ös tanéve során</a:t>
            </a: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C22B588-8458-4629-B2F3-672615B4B4F1}"/>
              </a:ext>
            </a:extLst>
          </p:cNvPr>
          <p:cNvSpPr txBox="1"/>
          <p:nvPr/>
        </p:nvSpPr>
        <p:spPr>
          <a:xfrm>
            <a:off x="977460" y="6294220"/>
            <a:ext cx="5118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Szakmai azonosító :</a:t>
            </a: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8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E0C818-867B-41B6-97A5-3412615C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55" y="2126422"/>
            <a:ext cx="9467850" cy="433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backend és frontend (UI) hibák és </a:t>
            </a:r>
            <a:r>
              <a:rPr lang="hu-HU" dirty="0" err="1"/>
              <a:t>bugok</a:t>
            </a:r>
            <a:r>
              <a:rPr lang="hu-HU" dirty="0"/>
              <a:t> keresése elengedhetetlen a rendszer stabilitásának, biztonságának és teljesítményének megőrzéséhez.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Ezen kívül segít a felhasználói élmény javításában, a költségek csökkentésében, és a rendszer skálázhatóságának biztosításában.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16A4D6E-5B92-405C-B700-E36DFA97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24" y="1171962"/>
            <a:ext cx="4796604" cy="86873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5BBCDF7-A6E8-4A4E-A119-7C8FF3E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6" y="1168701"/>
            <a:ext cx="2977048" cy="87199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9D7FE7DF-971D-45E1-A056-DEF6E00A3A63}"/>
              </a:ext>
            </a:extLst>
          </p:cNvPr>
          <p:cNvSpPr txBox="1">
            <a:spLocks/>
          </p:cNvSpPr>
          <p:nvPr/>
        </p:nvSpPr>
        <p:spPr>
          <a:xfrm>
            <a:off x="1402711" y="-12885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Tesztelés és hibahárítás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AEAB615-5EC8-458D-9E35-EB44D8F94DB8}"/>
              </a:ext>
            </a:extLst>
          </p:cNvPr>
          <p:cNvSpPr txBox="1"/>
          <p:nvPr/>
        </p:nvSpPr>
        <p:spPr>
          <a:xfrm>
            <a:off x="3430890" y="585464"/>
            <a:ext cx="45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Backend, a stabilitás érdekében.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0BC2116B-EA16-46BE-BDE0-9A37028A7A88}"/>
              </a:ext>
            </a:extLst>
          </p:cNvPr>
          <p:cNvSpPr/>
          <p:nvPr/>
        </p:nvSpPr>
        <p:spPr>
          <a:xfrm>
            <a:off x="2968548" y="3429000"/>
            <a:ext cx="5311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dirty="0">
                <a:solidFill>
                  <a:srgbClr val="FF0000"/>
                </a:solidFill>
              </a:rPr>
              <a:t>[KÉP A TESZTELÉSRÖL]</a:t>
            </a:r>
          </a:p>
        </p:txBody>
      </p:sp>
    </p:spTree>
    <p:extLst>
      <p:ext uri="{BB962C8B-B14F-4D97-AF65-F5344CB8AC3E}">
        <p14:creationId xmlns:p14="http://schemas.microsoft.com/office/powerpoint/2010/main" val="183698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>
            <a:extLst>
              <a:ext uri="{FF2B5EF4-FFF2-40B4-BE49-F238E27FC236}">
                <a16:creationId xmlns:a16="http://schemas.microsoft.com/office/drawing/2014/main" id="{9D7FE7DF-971D-45E1-A056-DEF6E00A3A63}"/>
              </a:ext>
            </a:extLst>
          </p:cNvPr>
          <p:cNvSpPr txBox="1">
            <a:spLocks/>
          </p:cNvSpPr>
          <p:nvPr/>
        </p:nvSpPr>
        <p:spPr>
          <a:xfrm>
            <a:off x="2212532" y="-12885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Mobil kompatibilitás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AEAB615-5EC8-458D-9E35-EB44D8F94DB8}"/>
              </a:ext>
            </a:extLst>
          </p:cNvPr>
          <p:cNvSpPr txBox="1"/>
          <p:nvPr/>
        </p:nvSpPr>
        <p:spPr>
          <a:xfrm>
            <a:off x="3430890" y="585464"/>
            <a:ext cx="45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Reszponzívitás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minden készüléken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107D598-AE68-474D-9517-CB663415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13" y="2124075"/>
            <a:ext cx="2847764" cy="38862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4FEC99-0C27-4588-914B-149F111A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67" y="2134611"/>
            <a:ext cx="2874083" cy="39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broken heart&quot; Emoji - Download for free – Iconduck">
            <a:extLst>
              <a:ext uri="{FF2B5EF4-FFF2-40B4-BE49-F238E27FC236}">
                <a16:creationId xmlns:a16="http://schemas.microsoft.com/office/drawing/2014/main" id="{1944AE2F-8E16-4E1D-B56D-369C2DA1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6" y="1962824"/>
            <a:ext cx="530993" cy="478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uscle (plain)&quot; Emoji - Download for free – Iconduck">
            <a:extLst>
              <a:ext uri="{FF2B5EF4-FFF2-40B4-BE49-F238E27FC236}">
                <a16:creationId xmlns:a16="http://schemas.microsoft.com/office/drawing/2014/main" id="{D97383EC-4BA2-45FA-8B9D-FD364F4E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32" y="186462"/>
            <a:ext cx="626532" cy="64290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339F5DFD-6B97-42E4-B8BF-573E1BFAE25A}"/>
              </a:ext>
            </a:extLst>
          </p:cNvPr>
          <p:cNvSpPr txBox="1">
            <a:spLocks/>
          </p:cNvSpPr>
          <p:nvPr/>
        </p:nvSpPr>
        <p:spPr>
          <a:xfrm>
            <a:off x="1708013" y="76200"/>
            <a:ext cx="7766936" cy="6513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S</a:t>
            </a:r>
          </a:p>
          <a:p>
            <a:b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</a:br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W</a:t>
            </a:r>
          </a:p>
          <a:p>
            <a:b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</a:br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O</a:t>
            </a:r>
          </a:p>
          <a:p>
            <a:b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</a:br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T</a:t>
            </a:r>
            <a:br>
              <a:rPr lang="hu-HU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5D104E7-DAEC-4EBD-B867-6F134B7A282D}"/>
              </a:ext>
            </a:extLst>
          </p:cNvPr>
          <p:cNvSpPr txBox="1"/>
          <p:nvPr/>
        </p:nvSpPr>
        <p:spPr>
          <a:xfrm>
            <a:off x="2130880" y="443899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trengths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E390781-4C56-4C84-893B-909A8F7522B5}"/>
              </a:ext>
            </a:extLst>
          </p:cNvPr>
          <p:cNvSpPr txBox="1"/>
          <p:nvPr/>
        </p:nvSpPr>
        <p:spPr>
          <a:xfrm>
            <a:off x="2204707" y="2086449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eaknesses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D7D2597F-82A2-48C7-9BBD-D6115F098546}"/>
              </a:ext>
            </a:extLst>
          </p:cNvPr>
          <p:cNvSpPr txBox="1"/>
          <p:nvPr/>
        </p:nvSpPr>
        <p:spPr>
          <a:xfrm>
            <a:off x="2204707" y="3706577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pportunities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13B59662-734F-4291-B24A-133D0B9CCD4A}"/>
              </a:ext>
            </a:extLst>
          </p:cNvPr>
          <p:cNvSpPr txBox="1"/>
          <p:nvPr/>
        </p:nvSpPr>
        <p:spPr>
          <a:xfrm>
            <a:off x="2036938" y="5381791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hreats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594E108-01E3-43D2-AB59-34CA3B737361}"/>
              </a:ext>
            </a:extLst>
          </p:cNvPr>
          <p:cNvSpPr txBox="1"/>
          <p:nvPr/>
        </p:nvSpPr>
        <p:spPr>
          <a:xfrm>
            <a:off x="1921515" y="2515132"/>
            <a:ext cx="5816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oldal fő gyengesége, hogy amennyiben a felhasználó elfelejti a jelszavát, nem lehet újat beállítani. Még az 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 fér hozzá biztonsági okokból így csak törölni bírjuk a fiókot.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9AB36EFB-2416-4297-8DA8-82030C4168C1}"/>
              </a:ext>
            </a:extLst>
          </p:cNvPr>
          <p:cNvSpPr txBox="1"/>
          <p:nvPr/>
        </p:nvSpPr>
        <p:spPr>
          <a:xfrm>
            <a:off x="1921515" y="4142161"/>
            <a:ext cx="5816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Mivel az </a:t>
            </a:r>
            <a:r>
              <a:rPr lang="hu-HU" sz="14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Airbnb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és hasonló oldalak nem olyan elterjedtek Európa szerte, többen használnak hazai szálláskereső oldalakat. Ez növeli a potenciált oldal forgalom növelésére hirdetéseken keresztül.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F79E3D5-EF8C-4622-BB76-7AED46DEA257}"/>
              </a:ext>
            </a:extLst>
          </p:cNvPr>
          <p:cNvSpPr txBox="1"/>
          <p:nvPr/>
        </p:nvSpPr>
        <p:spPr>
          <a:xfrm>
            <a:off x="1929903" y="5762017"/>
            <a:ext cx="5816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rengeteg szállásfoglaló weboldal között nehéz kitűnni, a komoly kompetencia hatalmas kockázatot jelent egy friss, alig ismert oldalnak. A felhasználók többsége hamarabb választ egy jó hírnévvel rendelkező oldalt.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4E5EFB9-8D49-4F96-9AAC-0854839B265A}"/>
              </a:ext>
            </a:extLst>
          </p:cNvPr>
          <p:cNvSpPr txBox="1"/>
          <p:nvPr/>
        </p:nvSpPr>
        <p:spPr>
          <a:xfrm>
            <a:off x="1929903" y="831216"/>
            <a:ext cx="5816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oldalunk egy áttekinthető, könnyen kezelhető és biztonságos felületet biztosít a felhasználók részére. Kisebb, kevésbé ismert de megbízható szállásokkal együttműködve hamar felhasználókra akadna az oldal. </a:t>
            </a:r>
          </a:p>
        </p:txBody>
      </p:sp>
      <p:pic>
        <p:nvPicPr>
          <p:cNvPr id="10246" name="Picture 6" descr="📈 Chart Increasing Emoji: Meaning &amp; Usage">
            <a:extLst>
              <a:ext uri="{FF2B5EF4-FFF2-40B4-BE49-F238E27FC236}">
                <a16:creationId xmlns:a16="http://schemas.microsoft.com/office/drawing/2014/main" id="{9E98E496-1AF4-4D1D-B048-6484A71E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98" y="3550859"/>
            <a:ext cx="591302" cy="591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rossed swords&quot; Emoji - Download for free – Iconduck">
            <a:extLst>
              <a:ext uri="{FF2B5EF4-FFF2-40B4-BE49-F238E27FC236}">
                <a16:creationId xmlns:a16="http://schemas.microsoft.com/office/drawing/2014/main" id="{A1F1FD02-C3E6-4955-A9DA-7A93D885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3" y="5162412"/>
            <a:ext cx="689781" cy="642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8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A7038D-8869-49E5-949F-19269A875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10332"/>
              </p:ext>
            </p:extLst>
          </p:nvPr>
        </p:nvGraphicFramePr>
        <p:xfrm>
          <a:off x="2949724" y="4096996"/>
          <a:ext cx="4314825" cy="2898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ím 1">
            <a:extLst>
              <a:ext uri="{FF2B5EF4-FFF2-40B4-BE49-F238E27FC236}">
                <a16:creationId xmlns:a16="http://schemas.microsoft.com/office/drawing/2014/main" id="{82940CA0-67BE-49D3-AF83-AB5355ABBCE6}"/>
              </a:ext>
            </a:extLst>
          </p:cNvPr>
          <p:cNvSpPr txBox="1">
            <a:spLocks/>
          </p:cNvSpPr>
          <p:nvPr/>
        </p:nvSpPr>
        <p:spPr>
          <a:xfrm>
            <a:off x="3307262" y="101851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Időbeosztás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5CDF061-DED6-44B2-BD32-290607DD48A7}"/>
              </a:ext>
            </a:extLst>
          </p:cNvPr>
          <p:cNvSpPr/>
          <p:nvPr/>
        </p:nvSpPr>
        <p:spPr>
          <a:xfrm>
            <a:off x="3764462" y="825726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Az elmúlt év összegezve</a:t>
            </a: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A887F6AD-43BE-485E-9276-9058409F7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252893"/>
              </p:ext>
            </p:extLst>
          </p:nvPr>
        </p:nvGraphicFramePr>
        <p:xfrm>
          <a:off x="2059832" y="1170916"/>
          <a:ext cx="6553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373138689"/>
                    </a:ext>
                  </a:extLst>
                </a:gridCol>
                <a:gridCol w="5286375">
                  <a:extLst>
                    <a:ext uri="{9D8B030D-6E8A-4147-A177-3AD203B41FA5}">
                      <a16:colId xmlns:a16="http://schemas.microsoft.com/office/drawing/2014/main" val="4250700850"/>
                    </a:ext>
                  </a:extLst>
                </a:gridCol>
              </a:tblGrid>
              <a:tr h="298581">
                <a:tc>
                  <a:txBody>
                    <a:bodyPr/>
                    <a:lstStyle/>
                    <a:p>
                      <a:r>
                        <a:rPr lang="hu-HU" sz="1500" dirty="0"/>
                        <a:t>Szeptember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Ötletelés, témaválasztás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85049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Október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Fejlesztői környezet kialakítása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410372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November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Backend, a weboldal csontváza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86396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December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Frontend, stílusirány többszöri változtatása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506900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Január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Adatbázis összecsatolása és kialakítása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19359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Február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Backend továbbfejlesztése, több lap kialakítása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964107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Március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Frontend, hibaelhárítás, adatok feltöltése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32677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Április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Dokumentáció, véglegesítés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9431"/>
                  </a:ext>
                </a:extLst>
              </a:tr>
            </a:tbl>
          </a:graphicData>
        </a:graphic>
      </p:graphicFrame>
      <p:pic>
        <p:nvPicPr>
          <p:cNvPr id="5122" name="Picture 2" descr="Tick Tock Clock GIF - Tick Tock Clock Fast - Discover ...">
            <a:extLst>
              <a:ext uri="{FF2B5EF4-FFF2-40B4-BE49-F238E27FC236}">
                <a16:creationId xmlns:a16="http://schemas.microsoft.com/office/drawing/2014/main" id="{A6EAE078-C051-46A8-B950-10A0B50ACD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11" y="450733"/>
            <a:ext cx="379121" cy="3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0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FAE37F85-9D52-4D33-A8C7-6B6B8673FBE0}"/>
              </a:ext>
            </a:extLst>
          </p:cNvPr>
          <p:cNvSpPr txBox="1"/>
          <p:nvPr/>
        </p:nvSpPr>
        <p:spPr>
          <a:xfrm>
            <a:off x="2324101" y="1100104"/>
            <a:ext cx="532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prezentáció végére szeretnénk egy rövid, de részletes bemutatót tartani a weboldal működéséről ami során szabadon lehet kérdezni! </a:t>
            </a: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B566303D-44B8-49AC-8FAA-C90BEEE9456B}"/>
              </a:ext>
            </a:extLst>
          </p:cNvPr>
          <p:cNvSpPr txBox="1">
            <a:spLocks/>
          </p:cNvSpPr>
          <p:nvPr/>
        </p:nvSpPr>
        <p:spPr>
          <a:xfrm>
            <a:off x="1868987" y="17264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Weboldal bemutatása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Man standing with blank whiteboard. Empty banner template">
            <a:extLst>
              <a:ext uri="{FF2B5EF4-FFF2-40B4-BE49-F238E27FC236}">
                <a16:creationId xmlns:a16="http://schemas.microsoft.com/office/drawing/2014/main" id="{856C3E6D-A6BD-491B-B883-6DD62AEF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3434"/>
            <a:ext cx="6366024" cy="42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942A257-0159-4EC6-80A3-A7E0DC3C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33" y="2643188"/>
            <a:ext cx="2379567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 Background Images - Free Download on Freepik">
            <a:extLst>
              <a:ext uri="{FF2B5EF4-FFF2-40B4-BE49-F238E27FC236}">
                <a16:creationId xmlns:a16="http://schemas.microsoft.com/office/drawing/2014/main" id="{748DEC4A-B348-47AD-B50F-0DBFD987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837"/>
            <a:ext cx="12277725" cy="81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443F8F86-1C70-46DC-8C90-B37E4141B6CD}"/>
              </a:ext>
            </a:extLst>
          </p:cNvPr>
          <p:cNvSpPr/>
          <p:nvPr/>
        </p:nvSpPr>
        <p:spPr>
          <a:xfrm>
            <a:off x="2878395" y="149909"/>
            <a:ext cx="6494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800" dirty="0">
                <a:solidFill>
                  <a:schemeClr val="bg1">
                    <a:lumMod val="95000"/>
                  </a:schemeClr>
                </a:solidFill>
              </a:rPr>
              <a:t>Köszönjük a figyelmet!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848B8CD-639B-47EB-9E69-EB4F9D206C0A}"/>
              </a:ext>
            </a:extLst>
          </p:cNvPr>
          <p:cNvSpPr/>
          <p:nvPr/>
        </p:nvSpPr>
        <p:spPr>
          <a:xfrm>
            <a:off x="2878397" y="0"/>
            <a:ext cx="6670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8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716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F24541-BBE3-46AF-9E59-0FBA4E69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495" y="0"/>
            <a:ext cx="8060925" cy="67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ReZsoBa</a:t>
            </a:r>
            <a:r>
              <a:rPr lang="hu-HU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hu-HU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Rooms</a:t>
            </a:r>
            <a:br>
              <a:rPr lang="hu-HU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endParaRPr lang="hu-HU" sz="6000" b="1" dirty="0">
              <a:solidFill>
                <a:schemeClr val="tx1">
                  <a:lumMod val="85000"/>
                  <a:lumOff val="1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br>
              <a:rPr lang="hu-HU" sz="3200" b="1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hu-HU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egy olyan weboldal, ahol a felhasználók a hotelszobák széles választékából tudnak böngészni és a saját igényeiknek megfelelően szállást bírnak kiválasztani, illetve lefoglalni. </a:t>
            </a:r>
          </a:p>
          <a:p>
            <a:pPr marL="0" indent="0">
              <a:buNone/>
            </a:pPr>
            <a:endParaRPr lang="hu-HU" sz="2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8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D2B53B3D-345E-4FA5-83DB-DB22FDC98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9148" y="1428891"/>
            <a:ext cx="5531617" cy="31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5FD318-29F4-4A1C-91C3-8F25AA9C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52" y="1352632"/>
            <a:ext cx="2938320" cy="5523727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Ez egy </a:t>
            </a:r>
            <a:r>
              <a:rPr lang="hu-HU" dirty="0" err="1"/>
              <a:t>NoSQL</a:t>
            </a:r>
            <a:r>
              <a:rPr lang="hu-HU" dirty="0"/>
              <a:t>	 adatbázis, amely dokumentumokon alapul. </a:t>
            </a:r>
          </a:p>
          <a:p>
            <a:pPr marL="0" indent="0">
              <a:buNone/>
            </a:pPr>
            <a:r>
              <a:rPr lang="hu-HU" dirty="0"/>
              <a:t>Rugalmas és skálázható struktúrát kínál, amely jól illeszkedik a JavaScript alapú fejlesztéshez.</a:t>
            </a:r>
          </a:p>
        </p:txBody>
      </p:sp>
      <p:pic>
        <p:nvPicPr>
          <p:cNvPr id="1028" name="Picture 4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AF7A1CAE-AF71-4D6C-B4F7-F9B5C6AC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62" y="4712121"/>
            <a:ext cx="917301" cy="9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0DABED1-E6F3-4265-A4BB-A896E069A8D2}"/>
              </a:ext>
            </a:extLst>
          </p:cNvPr>
          <p:cNvSpPr txBox="1"/>
          <p:nvPr/>
        </p:nvSpPr>
        <p:spPr>
          <a:xfrm>
            <a:off x="6729690" y="2090949"/>
            <a:ext cx="2846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egy JavaScript könyvtár, amelyet a felhasználó felületek építésére használunk.</a:t>
            </a: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komponensekre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épül, ami lehetővé teszi a kód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újrafelhasználását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036" name="Picture 12" descr="React – Logos Download">
            <a:extLst>
              <a:ext uri="{FF2B5EF4-FFF2-40B4-BE49-F238E27FC236}">
                <a16:creationId xmlns:a16="http://schemas.microsoft.com/office/drawing/2014/main" id="{DDD94FCB-B92B-4A89-9ED8-56368F9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943284"/>
            <a:ext cx="1354876" cy="4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AE37F85-9D52-4D33-A8C7-6B6B8673FBE0}"/>
              </a:ext>
            </a:extLst>
          </p:cNvPr>
          <p:cNvSpPr txBox="1"/>
          <p:nvPr/>
        </p:nvSpPr>
        <p:spPr>
          <a:xfrm>
            <a:off x="3765127" y="2136338"/>
            <a:ext cx="27376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egy JavaScript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futtató környezet 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szerveroldali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alkalmazásokhoz.</a:t>
            </a: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Lehetővé teszi a JavaScript használatát 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szerveroldali logikák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megvalósítását.</a:t>
            </a:r>
          </a:p>
        </p:txBody>
      </p:sp>
      <p:pic>
        <p:nvPicPr>
          <p:cNvPr id="1048" name="Picture 24" descr="Node.js Logo PNG Transparent &amp; SVG Vector - Freebie Supply">
            <a:extLst>
              <a:ext uri="{FF2B5EF4-FFF2-40B4-BE49-F238E27FC236}">
                <a16:creationId xmlns:a16="http://schemas.microsoft.com/office/drawing/2014/main" id="{A0AC4773-97DA-4B6A-83AB-0008FEA65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01" y="4820046"/>
            <a:ext cx="1143597" cy="7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B566303D-44B8-49AC-8FAA-C90BEEE9456B}"/>
              </a:ext>
            </a:extLst>
          </p:cNvPr>
          <p:cNvSpPr txBox="1">
            <a:spLocks/>
          </p:cNvSpPr>
          <p:nvPr/>
        </p:nvSpPr>
        <p:spPr>
          <a:xfrm>
            <a:off x="1954712" y="17264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Használt programok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CB6C7E44-8BB9-4518-A418-263806780AA7}"/>
              </a:ext>
            </a:extLst>
          </p:cNvPr>
          <p:cNvSpPr/>
          <p:nvPr/>
        </p:nvSpPr>
        <p:spPr>
          <a:xfrm>
            <a:off x="2039694" y="920976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Szolgáltatások, alkalmazások és kiegészítő programok</a:t>
            </a:r>
          </a:p>
        </p:txBody>
      </p:sp>
    </p:spTree>
    <p:extLst>
      <p:ext uri="{BB962C8B-B14F-4D97-AF65-F5344CB8AC3E}">
        <p14:creationId xmlns:p14="http://schemas.microsoft.com/office/powerpoint/2010/main" val="419217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amwork - Free marketing icons">
            <a:extLst>
              <a:ext uri="{FF2B5EF4-FFF2-40B4-BE49-F238E27FC236}">
                <a16:creationId xmlns:a16="http://schemas.microsoft.com/office/drawing/2014/main" id="{5BF0D036-CDC6-498E-98FF-0B53CE78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51" y="2288644"/>
            <a:ext cx="1425692" cy="14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4F65FA6-6037-4B4D-91B8-B3131B400AE7}"/>
              </a:ext>
            </a:extLst>
          </p:cNvPr>
          <p:cNvCxnSpPr>
            <a:cxnSpLocks/>
          </p:cNvCxnSpPr>
          <p:nvPr/>
        </p:nvCxnSpPr>
        <p:spPr>
          <a:xfrm flipH="1">
            <a:off x="4019241" y="3117493"/>
            <a:ext cx="357234" cy="178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476BFAE-BD17-44F6-A553-E921B191D5E2}"/>
              </a:ext>
            </a:extLst>
          </p:cNvPr>
          <p:cNvSpPr/>
          <p:nvPr/>
        </p:nvSpPr>
        <p:spPr>
          <a:xfrm>
            <a:off x="2834386" y="3048809"/>
            <a:ext cx="1233180" cy="10515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hu-HU" sz="1100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Rekötye</a:t>
            </a:r>
            <a:r>
              <a:rPr lang="hu-HU" sz="11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Ádám</a:t>
            </a:r>
          </a:p>
          <a:p>
            <a:pPr algn="ctr"/>
            <a:endParaRPr lang="hu-H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Adatbázis</a:t>
            </a:r>
          </a:p>
          <a:p>
            <a:pPr algn="ctr"/>
            <a:endParaRPr lang="hu-H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hu-HU" dirty="0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1421460-391E-44F7-9495-B4196E532265}"/>
              </a:ext>
            </a:extLst>
          </p:cNvPr>
          <p:cNvCxnSpPr>
            <a:cxnSpLocks/>
          </p:cNvCxnSpPr>
          <p:nvPr/>
        </p:nvCxnSpPr>
        <p:spPr>
          <a:xfrm>
            <a:off x="5513005" y="3051606"/>
            <a:ext cx="601211" cy="662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603EACB6-CC92-4F03-BA64-767D5E482BF8}"/>
              </a:ext>
            </a:extLst>
          </p:cNvPr>
          <p:cNvSpPr/>
          <p:nvPr/>
        </p:nvSpPr>
        <p:spPr>
          <a:xfrm>
            <a:off x="5699442" y="3425701"/>
            <a:ext cx="1233181" cy="10515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1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Kiss Balázs</a:t>
            </a:r>
          </a:p>
          <a:p>
            <a:pPr algn="ctr"/>
            <a:endParaRPr lang="hu-H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Dokumentáció</a:t>
            </a: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13E2355E-28B7-40DE-BB83-ECFE34D230B4}"/>
              </a:ext>
            </a:extLst>
          </p:cNvPr>
          <p:cNvCxnSpPr>
            <a:cxnSpLocks/>
          </p:cNvCxnSpPr>
          <p:nvPr/>
        </p:nvCxnSpPr>
        <p:spPr>
          <a:xfrm>
            <a:off x="5059759" y="2326439"/>
            <a:ext cx="453246" cy="16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47B8FA5F-539A-49AB-9C1A-821A9AEF47DD}"/>
              </a:ext>
            </a:extLst>
          </p:cNvPr>
          <p:cNvSpPr/>
          <p:nvPr/>
        </p:nvSpPr>
        <p:spPr>
          <a:xfrm>
            <a:off x="5497625" y="1812961"/>
            <a:ext cx="1233182" cy="1051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100" i="1" u="sng" dirty="0"/>
              <a:t>Masa Zsolt</a:t>
            </a:r>
          </a:p>
          <a:p>
            <a:pPr algn="ctr"/>
            <a:endParaRPr lang="hu-HU" sz="1100" dirty="0"/>
          </a:p>
          <a:p>
            <a:pPr algn="ctr"/>
            <a:r>
              <a:rPr lang="hu-HU" sz="1100" dirty="0"/>
              <a:t>Adatbázis</a:t>
            </a:r>
          </a:p>
          <a:p>
            <a:pPr algn="ctr"/>
            <a:r>
              <a:rPr lang="hu-HU" sz="1100" dirty="0"/>
              <a:t>Dokumentáció</a:t>
            </a:r>
          </a:p>
          <a:p>
            <a:pPr algn="ctr"/>
            <a:r>
              <a:rPr lang="hu-HU" sz="1100" dirty="0"/>
              <a:t>Prezentáció</a:t>
            </a:r>
          </a:p>
        </p:txBody>
      </p:sp>
      <p:sp>
        <p:nvSpPr>
          <p:cNvPr id="14" name="Cím 1">
            <a:extLst>
              <a:ext uri="{FF2B5EF4-FFF2-40B4-BE49-F238E27FC236}">
                <a16:creationId xmlns:a16="http://schemas.microsoft.com/office/drawing/2014/main" id="{339F5DFD-6B97-42E4-B8BF-573E1BFAE25A}"/>
              </a:ext>
            </a:extLst>
          </p:cNvPr>
          <p:cNvSpPr txBox="1">
            <a:spLocks/>
          </p:cNvSpPr>
          <p:nvPr/>
        </p:nvSpPr>
        <p:spPr>
          <a:xfrm>
            <a:off x="2655334" y="-86278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Munkabeosztás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5D104E7-DAEC-4EBD-B867-6F134B7A282D}"/>
              </a:ext>
            </a:extLst>
          </p:cNvPr>
          <p:cNvSpPr txBox="1"/>
          <p:nvPr/>
        </p:nvSpPr>
        <p:spPr>
          <a:xfrm>
            <a:off x="2834386" y="605803"/>
            <a:ext cx="45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Csapatmunka, kommunikáció, összhang.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A projektmunka alapja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0BBEAEBB-4E60-4A0E-8C39-320DEDEFE880}"/>
              </a:ext>
            </a:extLst>
          </p:cNvPr>
          <p:cNvSpPr/>
          <p:nvPr/>
        </p:nvSpPr>
        <p:spPr>
          <a:xfrm>
            <a:off x="1028700" y="4810140"/>
            <a:ext cx="7691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munkabeosztás csapatmunkában elengedhetetlen, mert növeli a hatékonyságot, csökkenti a félreértéseket, és biztosítja, hogy mindenki a saját erősségeinek megfelelő feladatot végezze.</a:t>
            </a:r>
          </a:p>
        </p:txBody>
      </p:sp>
    </p:spTree>
    <p:extLst>
      <p:ext uri="{BB962C8B-B14F-4D97-AF65-F5344CB8AC3E}">
        <p14:creationId xmlns:p14="http://schemas.microsoft.com/office/powerpoint/2010/main" val="97154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/>
              <a:t> </a:t>
            </a:r>
            <a:r>
              <a:rPr lang="hu-HU" sz="2800" b="1" dirty="0">
                <a:solidFill>
                  <a:schemeClr val="tx1"/>
                </a:solidFill>
              </a:rPr>
              <a:t>Felhasználói regisztráció és bejelentkezés</a:t>
            </a:r>
          </a:p>
          <a:p>
            <a:pPr marL="0" indent="0">
              <a:buNone/>
            </a:pPr>
            <a:r>
              <a:rPr lang="hu-HU" dirty="0"/>
              <a:t>● Biztonságos adattárolás</a:t>
            </a:r>
          </a:p>
          <a:p>
            <a:pPr marL="0" indent="0">
              <a:buNone/>
            </a:pPr>
            <a:r>
              <a:rPr lang="hu-HU" dirty="0"/>
              <a:t>● Elérhető szállások kényelmes böngészése</a:t>
            </a:r>
          </a:p>
          <a:p>
            <a:pPr marL="0" indent="0">
              <a:buNone/>
            </a:pPr>
            <a:r>
              <a:rPr lang="hu-HU" dirty="0"/>
              <a:t>● Egyszerű foglalási folyamat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558B200-5F49-4A53-8506-5F4F1DC2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93" y="3096967"/>
            <a:ext cx="4504420" cy="366126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942070-F020-4C29-8F77-AF795DCE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6" y="3132668"/>
            <a:ext cx="4144048" cy="3725332"/>
          </a:xfrm>
          <a:prstGeom prst="rect">
            <a:avLst/>
          </a:prstGeom>
        </p:spPr>
      </p:pic>
      <p:sp>
        <p:nvSpPr>
          <p:cNvPr id="9" name="AutoShape 6" descr="Star PNG transparent image download, size: 1600x1600px">
            <a:extLst>
              <a:ext uri="{FF2B5EF4-FFF2-40B4-BE49-F238E27FC236}">
                <a16:creationId xmlns:a16="http://schemas.microsoft.com/office/drawing/2014/main" id="{A829C81E-FE87-44BD-90AB-D2F189416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0" name="AutoShape 8" descr="Star PNG transparent image download, size: 1600x1600px">
            <a:extLst>
              <a:ext uri="{FF2B5EF4-FFF2-40B4-BE49-F238E27FC236}">
                <a16:creationId xmlns:a16="http://schemas.microsoft.com/office/drawing/2014/main" id="{31CAB0BB-3E0A-4366-B7AA-F4E2AAE29D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200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● Felhasználói regisztráció és bejelentkezés</a:t>
            </a:r>
          </a:p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/>
              <a:t> </a:t>
            </a:r>
            <a:r>
              <a:rPr lang="hu-HU" sz="2800" b="1" dirty="0">
                <a:solidFill>
                  <a:schemeClr val="tx1"/>
                </a:solidFill>
              </a:rPr>
              <a:t>Biztonságos adattárolás</a:t>
            </a:r>
          </a:p>
          <a:p>
            <a:pPr marL="0" indent="0">
              <a:buNone/>
            </a:pPr>
            <a:r>
              <a:rPr lang="hu-HU" dirty="0"/>
              <a:t>● Elérhető szállások kényelmes böngészése</a:t>
            </a:r>
          </a:p>
          <a:p>
            <a:pPr marL="0" indent="0">
              <a:buNone/>
            </a:pPr>
            <a:r>
              <a:rPr lang="hu-HU" dirty="0"/>
              <a:t>● Egyszerű foglalási folyamat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6FBF95E-F5E6-49A4-B08A-2D125B23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14" y="3221518"/>
            <a:ext cx="7127097" cy="3255482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84E3A83-FEAB-43AF-A457-A381D709EED0}"/>
              </a:ext>
            </a:extLst>
          </p:cNvPr>
          <p:cNvSpPr/>
          <p:nvPr/>
        </p:nvSpPr>
        <p:spPr>
          <a:xfrm>
            <a:off x="2873298" y="6477000"/>
            <a:ext cx="2851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/>
              <a:t>(A kép az </a:t>
            </a:r>
            <a:r>
              <a:rPr lang="hu-HU" sz="1200" dirty="0" err="1"/>
              <a:t>Admin</a:t>
            </a:r>
            <a:r>
              <a:rPr lang="hu-HU" sz="1200" dirty="0"/>
              <a:t> panelon belül készült)</a:t>
            </a:r>
          </a:p>
        </p:txBody>
      </p:sp>
    </p:spTree>
    <p:extLst>
      <p:ext uri="{BB962C8B-B14F-4D97-AF65-F5344CB8AC3E}">
        <p14:creationId xmlns:p14="http://schemas.microsoft.com/office/powerpoint/2010/main" val="39229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● Felhasználói regisztráció és bejelentkezés</a:t>
            </a:r>
          </a:p>
          <a:p>
            <a:pPr marL="0" indent="0">
              <a:buNone/>
            </a:pPr>
            <a:r>
              <a:rPr lang="hu-HU" dirty="0"/>
              <a:t>● Biztonságos adattárolás</a:t>
            </a:r>
          </a:p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sz="2800" b="1" dirty="0">
                <a:solidFill>
                  <a:schemeClr val="tx1"/>
                </a:solidFill>
              </a:rPr>
              <a:t>Elérhető szállások kényelmes böngészése</a:t>
            </a:r>
          </a:p>
          <a:p>
            <a:pPr marL="0" indent="0">
              <a:buNone/>
            </a:pPr>
            <a:r>
              <a:rPr lang="hu-HU" dirty="0"/>
              <a:t>● Egyszerű foglalási folyamat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C567CDF-FEDB-46B4-AAB6-30D9CA08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332173"/>
            <a:ext cx="5711677" cy="28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8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● Felhasználói regisztráció és bejelentkezés</a:t>
            </a:r>
          </a:p>
          <a:p>
            <a:pPr marL="0" indent="0">
              <a:buNone/>
            </a:pPr>
            <a:r>
              <a:rPr lang="hu-HU" dirty="0"/>
              <a:t>● Biztonságos adattárolás</a:t>
            </a:r>
          </a:p>
          <a:p>
            <a:pPr marL="0" indent="0">
              <a:buNone/>
            </a:pPr>
            <a:r>
              <a:rPr lang="hu-HU" dirty="0"/>
              <a:t>● Elérhető szállások kényelmes böngészése</a:t>
            </a:r>
          </a:p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/>
              <a:t> </a:t>
            </a:r>
            <a:r>
              <a:rPr lang="hu-HU" sz="2800" b="1" dirty="0">
                <a:solidFill>
                  <a:schemeClr val="tx1"/>
                </a:solidFill>
              </a:rPr>
              <a:t>Egyszerű foglalási folyamat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874808-F1A9-4F31-9E9D-3D6B8F435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95" y="3429000"/>
            <a:ext cx="4550397" cy="2916847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76D15F89-A193-4D14-9C0F-579089C016AC}"/>
              </a:ext>
            </a:extLst>
          </p:cNvPr>
          <p:cNvSpPr/>
          <p:nvPr/>
        </p:nvSpPr>
        <p:spPr>
          <a:xfrm>
            <a:off x="6305552" y="2195543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Dátum/időtartam kiválasztása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B7DA321-C0A9-45DF-9D3A-159BEEA16549}"/>
              </a:ext>
            </a:extLst>
          </p:cNvPr>
          <p:cNvSpPr/>
          <p:nvPr/>
        </p:nvSpPr>
        <p:spPr>
          <a:xfrm>
            <a:off x="6873190" y="3894943"/>
            <a:ext cx="218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Szállás kiválasztása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0BD6900-94BA-4845-815A-2205D0770CA1}"/>
              </a:ext>
            </a:extLst>
          </p:cNvPr>
          <p:cNvSpPr/>
          <p:nvPr/>
        </p:nvSpPr>
        <p:spPr>
          <a:xfrm>
            <a:off x="6554507" y="3082192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Szolgáltatások igénylésé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A35FE51-530D-4F37-AB41-979AD95A7EBC}"/>
              </a:ext>
            </a:extLst>
          </p:cNvPr>
          <p:cNvSpPr/>
          <p:nvPr/>
        </p:nvSpPr>
        <p:spPr>
          <a:xfrm>
            <a:off x="7500905" y="464348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Fizetés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C9121E41-77B2-42B1-9DB6-8DB0C201F809}"/>
              </a:ext>
            </a:extLst>
          </p:cNvPr>
          <p:cNvCxnSpPr>
            <a:cxnSpLocks/>
          </p:cNvCxnSpPr>
          <p:nvPr/>
        </p:nvCxnSpPr>
        <p:spPr>
          <a:xfrm>
            <a:off x="7961613" y="2462053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179026C-8A44-4255-8665-5EDB19040D39}"/>
              </a:ext>
            </a:extLst>
          </p:cNvPr>
          <p:cNvCxnSpPr>
            <a:cxnSpLocks/>
          </p:cNvCxnSpPr>
          <p:nvPr/>
        </p:nvCxnSpPr>
        <p:spPr>
          <a:xfrm>
            <a:off x="7962903" y="3353455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DD1996A6-C86E-482D-8993-FE4EDEC0B7C5}"/>
              </a:ext>
            </a:extLst>
          </p:cNvPr>
          <p:cNvCxnSpPr>
            <a:cxnSpLocks/>
          </p:cNvCxnSpPr>
          <p:nvPr/>
        </p:nvCxnSpPr>
        <p:spPr>
          <a:xfrm>
            <a:off x="7962906" y="4161453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63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10DABED1-E6F3-4265-A4BB-A896E069A8D2}"/>
              </a:ext>
            </a:extLst>
          </p:cNvPr>
          <p:cNvSpPr txBox="1"/>
          <p:nvPr/>
        </p:nvSpPr>
        <p:spPr>
          <a:xfrm>
            <a:off x="2283701" y="267485"/>
            <a:ext cx="33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Fizetés a </a:t>
            </a: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B566303D-44B8-49AC-8FAA-C90BEEE9456B}"/>
              </a:ext>
            </a:extLst>
          </p:cNvPr>
          <p:cNvSpPr txBox="1">
            <a:spLocks/>
          </p:cNvSpPr>
          <p:nvPr/>
        </p:nvSpPr>
        <p:spPr>
          <a:xfrm>
            <a:off x="2497725" y="416869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Mi is az a Stripe? Tudj meg mindent róla - ByTech">
            <a:extLst>
              <a:ext uri="{FF2B5EF4-FFF2-40B4-BE49-F238E27FC236}">
                <a16:creationId xmlns:a16="http://schemas.microsoft.com/office/drawing/2014/main" id="{03D01FC7-E671-4C58-AFE3-36AEDBBCF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25" y="188697"/>
            <a:ext cx="1455756" cy="6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49C747F-7B04-4E12-9A8B-2B9E09D5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76" y="4284151"/>
            <a:ext cx="4344006" cy="201958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87F0221-9A8C-4796-B07E-54E737C1F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06" y="1237850"/>
            <a:ext cx="3087769" cy="5112327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7BC493F-7F9D-4D90-A74F-F832CE737D1C}"/>
              </a:ext>
            </a:extLst>
          </p:cNvPr>
          <p:cNvSpPr txBox="1"/>
          <p:nvPr/>
        </p:nvSpPr>
        <p:spPr>
          <a:xfrm>
            <a:off x="5429681" y="269479"/>
            <a:ext cx="33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API-</a:t>
            </a:r>
            <a:r>
              <a:rPr lang="hu-HU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hu-H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keresztül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AB0B40D-345F-4E5B-AF17-321D12F6EE5B}"/>
              </a:ext>
            </a:extLst>
          </p:cNvPr>
          <p:cNvSpPr/>
          <p:nvPr/>
        </p:nvSpPr>
        <p:spPr>
          <a:xfrm>
            <a:off x="3598275" y="15537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A </a:t>
            </a:r>
            <a:r>
              <a:rPr lang="hu-HU" b="1" dirty="0" err="1">
                <a:solidFill>
                  <a:srgbClr val="635BFF"/>
                </a:solidFill>
              </a:rPr>
              <a:t>stripe</a:t>
            </a:r>
            <a:r>
              <a:rPr lang="hu-HU" dirty="0"/>
              <a:t> egy online pénzfeldolgozó platform, amely lehetővé teszi a vállalkozások számára, hogy egyszerűen és biztonságosan kezeljék a fizetéseket az interneten.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A7F8518-A578-4164-A314-1E6E0CB55486}"/>
              </a:ext>
            </a:extLst>
          </p:cNvPr>
          <p:cNvSpPr/>
          <p:nvPr/>
        </p:nvSpPr>
        <p:spPr>
          <a:xfrm>
            <a:off x="3598275" y="29153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A szolgáltatás támogatja a különböző típusú tranzakciókat, mint például a bankkártyás fizetéseket, átutalásokat és előfizetéseket, mindezt	rugalmas API-</a:t>
            </a:r>
            <a:r>
              <a:rPr lang="hu-HU" dirty="0" err="1"/>
              <a:t>kon</a:t>
            </a:r>
            <a:r>
              <a:rPr lang="hu-HU" dirty="0"/>
              <a:t> keresztül. 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C6EA9E5-08A5-448D-B175-6E8EE0C5B0CF}"/>
              </a:ext>
            </a:extLst>
          </p:cNvPr>
          <p:cNvSpPr/>
          <p:nvPr/>
        </p:nvSpPr>
        <p:spPr>
          <a:xfrm>
            <a:off x="4175244" y="6256465"/>
            <a:ext cx="326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https://docs.stripe.com/keys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B10682D-E182-4247-8572-DAB0E048D6CC}"/>
              </a:ext>
            </a:extLst>
          </p:cNvPr>
          <p:cNvSpPr txBox="1"/>
          <p:nvPr/>
        </p:nvSpPr>
        <p:spPr>
          <a:xfrm>
            <a:off x="202324" y="700037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(Az oldal tesztelés céljából fejlesztői API-t használ. A tranzakciók nem vonnak le pénzt.)</a:t>
            </a:r>
          </a:p>
        </p:txBody>
      </p:sp>
    </p:spTree>
    <p:extLst>
      <p:ext uri="{BB962C8B-B14F-4D97-AF65-F5344CB8AC3E}">
        <p14:creationId xmlns:p14="http://schemas.microsoft.com/office/powerpoint/2010/main" val="3854399150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1. egyéni sém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000000"/>
      </a:accent1>
      <a:accent2>
        <a:srgbClr val="000000"/>
      </a:accent2>
      <a:accent3>
        <a:srgbClr val="000000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666</Words>
  <Application>Microsoft Office PowerPoint</Application>
  <PresentationFormat>Szélesvásznú</PresentationFormat>
  <Paragraphs>127</Paragraphs>
  <Slides>15</Slides>
  <Notes>7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MS UI Gothic</vt:lpstr>
      <vt:lpstr>Arial</vt:lpstr>
      <vt:lpstr>Arial Rounded MT Bold</vt:lpstr>
      <vt:lpstr>Calibri</vt:lpstr>
      <vt:lpstr>Trebuchet MS</vt:lpstr>
      <vt:lpstr>Wingdings 3</vt:lpstr>
      <vt:lpstr>Dimenzió</vt:lpstr>
      <vt:lpstr>ReZsoBa Szálláskereső weboldal</vt:lpstr>
      <vt:lpstr>PowerPoint-bemutató</vt:lpstr>
      <vt:lpstr>PowerPoint-bemutató</vt:lpstr>
      <vt:lpstr>PowerPoint-bemutató</vt:lpstr>
      <vt:lpstr>Fontosabb funkciók:</vt:lpstr>
      <vt:lpstr>Fontosabb funkciók:</vt:lpstr>
      <vt:lpstr>Fontosabb funkciók:</vt:lpstr>
      <vt:lpstr>Fontosabb funkciók: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ReZsoBa Rooms</dc:title>
  <dc:creator>kiss.balazs@szbiszeged.local</dc:creator>
  <cp:lastModifiedBy>kiss.balazs@szbiszeged.local</cp:lastModifiedBy>
  <cp:revision>101</cp:revision>
  <dcterms:created xsi:type="dcterms:W3CDTF">2025-01-17T11:26:00Z</dcterms:created>
  <dcterms:modified xsi:type="dcterms:W3CDTF">2025-03-28T14:14:59Z</dcterms:modified>
</cp:coreProperties>
</file>